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Lst>
  <p:sldSz cx="9144000" cy="5143500" type="screen16x9"/>
  <p:notesSz cx="6858000" cy="9144000"/>
  <p:embeddedFontLst>
    <p:embeddedFont>
      <p:font typeface="Lato" panose="020B0600070205080204" charset="0"/>
      <p:regular r:id="rId21"/>
      <p:bold r:id="rId22"/>
      <p:italic r:id="rId23"/>
      <p:boldItalic r:id="rId24"/>
    </p:embeddedFont>
    <p:embeddedFont>
      <p:font typeface="Playfair Display" panose="020B0600070205080204" charset="0"/>
      <p:regular r:id="rId25"/>
      <p:bold r:id="rId26"/>
      <p:italic r:id="rId27"/>
      <p:boldItalic r:id="rId28"/>
    </p:embeddedFont>
    <p:embeddedFont>
      <p:font typeface="けいふぉんと" panose="02000600000000000000" pitchFamily="2" charset="-128"/>
      <p:regular r:id="rId29"/>
    </p:embeddedFont>
    <p:embeddedFont>
      <p:font typeface="メイリオ" panose="020B0604030504040204" pitchFamily="50" charset="-128"/>
      <p:regular r:id="rId30"/>
      <p:bold r:id="rId31"/>
      <p:italic r:id="rId32"/>
      <p:boldItalic r:id="rId33"/>
    </p:embeddedFont>
    <p:embeddedFont>
      <p:font typeface="ラノベPOP v2" panose="00000900000000000000" pitchFamily="50" charset="-128"/>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dirty="0"/>
          </a:p>
          <a:p>
            <a:pPr marL="0" lvl="0" indent="0" algn="l" rtl="0">
              <a:spcBef>
                <a:spcPts val="0"/>
              </a:spcBef>
              <a:spcAft>
                <a:spcPts val="0"/>
              </a:spcAft>
              <a:buNone/>
            </a:pPr>
            <a:r>
              <a:rPr lang="ja"/>
              <a:t>つい最近ですが、UE5が出るそうです。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dirty="0"/>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dirty="0"/>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dirty="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dirty="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428966" y="1347162"/>
            <a:ext cx="3966882" cy="3139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800" b="1" u="sng" dirty="0">
                <a:solidFill>
                  <a:schemeClr val="bg2"/>
                </a:solidFill>
              </a:rPr>
              <a:t>移動ツール</a:t>
            </a:r>
            <a:br>
              <a:rPr kumimoji="1" lang="en-US" altLang="ja-JP" sz="1800" dirty="0">
                <a:solidFill>
                  <a:schemeClr val="tx1"/>
                </a:solidFill>
              </a:rPr>
            </a:br>
            <a:br>
              <a:rPr kumimoji="1" lang="en-US" altLang="ja-JP" sz="1800" dirty="0">
                <a:solidFill>
                  <a:schemeClr val="tx1"/>
                </a:solidFill>
              </a:rPr>
            </a:br>
            <a:r>
              <a:rPr kumimoji="1" lang="ja-JP" altLang="en-US" sz="1800" dirty="0">
                <a:solidFill>
                  <a:schemeClr val="tx1"/>
                </a:solidFill>
              </a:rPr>
              <a:t>オブジェクトを移動するには、移動ツールを使います</a:t>
            </a:r>
            <a:endParaRPr kumimoji="1" lang="en-US" altLang="ja-JP" sz="1800" dirty="0">
              <a:solidFill>
                <a:schemeClr val="tx1"/>
              </a:solidFill>
            </a:endParaRPr>
          </a:p>
          <a:p>
            <a:r>
              <a:rPr kumimoji="1" lang="ja-JP" altLang="en-US" sz="1800" dirty="0">
                <a:solidFill>
                  <a:schemeClr val="tx1"/>
                </a:solidFill>
              </a:rPr>
              <a:t>表示されてる矢印は移動方向を示すものです</a:t>
            </a:r>
            <a:endParaRPr kumimoji="1" lang="en-US" altLang="ja-JP" sz="1800" dirty="0">
              <a:solidFill>
                <a:schemeClr val="tx1"/>
              </a:solidFill>
            </a:endParaRPr>
          </a:p>
          <a:p>
            <a:r>
              <a:rPr kumimoji="1" lang="ja-JP" altLang="en-US" sz="1800" dirty="0">
                <a:solidFill>
                  <a:schemeClr val="accent4">
                    <a:lumMod val="75000"/>
                  </a:schemeClr>
                </a:solidFill>
              </a:rPr>
              <a:t>赤</a:t>
            </a:r>
            <a:r>
              <a:rPr kumimoji="1" lang="en-US" altLang="ja-JP" sz="1800" dirty="0">
                <a:solidFill>
                  <a:schemeClr val="accent4">
                    <a:lumMod val="75000"/>
                  </a:schemeClr>
                </a:solidFill>
              </a:rPr>
              <a:t>X,</a:t>
            </a:r>
            <a:r>
              <a:rPr kumimoji="1" lang="ja-JP" altLang="en-US" sz="1800" dirty="0">
                <a:solidFill>
                  <a:srgbClr val="00B050"/>
                </a:solidFill>
              </a:rPr>
              <a:t>緑</a:t>
            </a:r>
            <a:r>
              <a:rPr kumimoji="1" lang="en-US" altLang="ja-JP" sz="1800" dirty="0">
                <a:solidFill>
                  <a:srgbClr val="00B050"/>
                </a:solidFill>
              </a:rPr>
              <a:t>,Y</a:t>
            </a:r>
            <a:r>
              <a:rPr kumimoji="1" lang="en-US" altLang="ja-JP" sz="1800" dirty="0">
                <a:solidFill>
                  <a:schemeClr val="tx1"/>
                </a:solidFill>
              </a:rPr>
              <a:t>,</a:t>
            </a:r>
            <a:r>
              <a:rPr kumimoji="1" lang="ja-JP" altLang="en-US" sz="1800" dirty="0">
                <a:solidFill>
                  <a:schemeClr val="bg1"/>
                </a:solidFill>
              </a:rPr>
              <a:t>青</a:t>
            </a:r>
            <a:r>
              <a:rPr kumimoji="1" lang="en-US" altLang="ja-JP" sz="1800" dirty="0">
                <a:solidFill>
                  <a:schemeClr val="bg1"/>
                </a:solidFill>
              </a:rPr>
              <a:t>,Z</a:t>
            </a:r>
            <a:r>
              <a:rPr kumimoji="1" lang="ja-JP" altLang="en-US" sz="1800" dirty="0">
                <a:solidFill>
                  <a:schemeClr val="tx1"/>
                </a:solidFill>
              </a:rPr>
              <a:t>です</a:t>
            </a:r>
            <a:endParaRPr kumimoji="1" lang="en-US" altLang="ja-JP" sz="1800" dirty="0">
              <a:solidFill>
                <a:schemeClr val="tx1"/>
              </a:solidFill>
            </a:endParaRPr>
          </a:p>
          <a:p>
            <a:endParaRPr kumimoji="1" lang="en-US" altLang="ja-JP" sz="1800" dirty="0">
              <a:solidFill>
                <a:schemeClr val="tx1"/>
              </a:solidFill>
            </a:endParaRPr>
          </a:p>
          <a:p>
            <a:r>
              <a:rPr kumimoji="1" lang="ja-JP" altLang="en-US" sz="1800" dirty="0">
                <a:solidFill>
                  <a:schemeClr val="tx1"/>
                </a:solidFill>
              </a:rPr>
              <a:t>この操作は右の</a:t>
            </a:r>
            <a:r>
              <a:rPr kumimoji="1" lang="en-US" altLang="ja-JP" sz="1800" b="1" u="sng" dirty="0">
                <a:solidFill>
                  <a:schemeClr val="tx1"/>
                </a:solidFill>
              </a:rPr>
              <a:t>Inspecotor</a:t>
            </a:r>
            <a:r>
              <a:rPr kumimoji="1" lang="ja-JP" altLang="en-US" sz="1800" dirty="0">
                <a:solidFill>
                  <a:schemeClr val="tx1"/>
                </a:solidFill>
              </a:rPr>
              <a:t>の</a:t>
            </a:r>
            <a:r>
              <a:rPr kumimoji="1" lang="en-US" altLang="ja-JP" sz="1800" b="1" u="sng" dirty="0">
                <a:solidFill>
                  <a:schemeClr val="tx1"/>
                </a:solidFill>
              </a:rPr>
              <a:t>Transform</a:t>
            </a:r>
            <a:r>
              <a:rPr kumimoji="1" lang="ja-JP" altLang="en-US" sz="1800" dirty="0">
                <a:solidFill>
                  <a:schemeClr val="tx1"/>
                </a:solidFill>
              </a:rPr>
              <a:t>の</a:t>
            </a:r>
            <a:r>
              <a:rPr kumimoji="1" lang="en-US" altLang="ja-JP" sz="1800" b="1" u="sng" dirty="0">
                <a:solidFill>
                  <a:schemeClr val="tx1"/>
                </a:solidFill>
              </a:rPr>
              <a:t>Position</a:t>
            </a:r>
            <a:r>
              <a:rPr kumimoji="1" lang="ja-JP" altLang="en-US" sz="1800" dirty="0">
                <a:solidFill>
                  <a:schemeClr val="tx1"/>
                </a:solidFill>
              </a:rPr>
              <a:t>に数値直接入力でもできます</a:t>
            </a:r>
            <a:endParaRPr kumimoji="1" lang="en-US" altLang="ja-JP" sz="1800" dirty="0">
              <a:solidFill>
                <a:schemeClr val="tx1"/>
              </a:solidFill>
            </a:endParaRPr>
          </a:p>
        </p:txBody>
      </p:sp>
    </p:spTree>
    <p:extLst>
      <p:ext uri="{BB962C8B-B14F-4D97-AF65-F5344CB8AC3E}">
        <p14:creationId xmlns:p14="http://schemas.microsoft.com/office/powerpoint/2010/main" val="236426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A227B16-BDFC-473F-A458-1653288CB96C}"/>
              </a:ext>
            </a:extLst>
          </p:cNvPr>
          <p:cNvPicPr>
            <a:picLocks noChangeAspect="1"/>
          </p:cNvPicPr>
          <p:nvPr/>
        </p:nvPicPr>
        <p:blipFill>
          <a:blip r:embed="rId2"/>
          <a:stretch>
            <a:fillRect/>
          </a:stretch>
        </p:blipFill>
        <p:spPr>
          <a:xfrm>
            <a:off x="-1" y="319367"/>
            <a:ext cx="9144001" cy="4504765"/>
          </a:xfrm>
          <a:prstGeom prst="rect">
            <a:avLst/>
          </a:prstGeom>
        </p:spPr>
      </p:pic>
      <p:sp>
        <p:nvSpPr>
          <p:cNvPr id="10" name="テキスト ボックス 9">
            <a:extLst>
              <a:ext uri="{FF2B5EF4-FFF2-40B4-BE49-F238E27FC236}">
                <a16:creationId xmlns:a16="http://schemas.microsoft.com/office/drawing/2014/main" id="{849D7F46-75C0-4F49-A35F-DF9E09E28481}"/>
              </a:ext>
            </a:extLst>
          </p:cNvPr>
          <p:cNvSpPr txBox="1"/>
          <p:nvPr/>
        </p:nvSpPr>
        <p:spPr>
          <a:xfrm>
            <a:off x="4571999" y="1731189"/>
            <a:ext cx="4316506" cy="215443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u="sng" dirty="0">
                <a:solidFill>
                  <a:schemeClr val="bg2"/>
                </a:solidFill>
                <a:latin typeface="+mn-ea"/>
                <a:ea typeface="+mn-ea"/>
              </a:rPr>
              <a:t>回転ツール</a:t>
            </a:r>
            <a:endParaRPr kumimoji="1" lang="en-US" altLang="ja-JP" sz="2000" b="1" u="sng" dirty="0">
              <a:solidFill>
                <a:schemeClr val="bg2"/>
              </a:solidFill>
              <a:latin typeface="+mn-ea"/>
              <a:ea typeface="+mn-ea"/>
            </a:endParaRPr>
          </a:p>
          <a:p>
            <a:r>
              <a:rPr kumimoji="1" lang="ja-JP" altLang="en-US" sz="2000" dirty="0">
                <a:solidFill>
                  <a:schemeClr val="tx1"/>
                </a:solidFill>
                <a:latin typeface="+mn-ea"/>
                <a:ea typeface="+mn-ea"/>
              </a:rPr>
              <a:t>オブジェクトを回転するのに使います</a:t>
            </a:r>
            <a:br>
              <a:rPr kumimoji="1" lang="en-US" altLang="ja-JP" sz="2000" dirty="0">
                <a:solidFill>
                  <a:schemeClr val="tx1"/>
                </a:solidFill>
                <a:latin typeface="+mn-ea"/>
                <a:ea typeface="+mn-ea"/>
              </a:rPr>
            </a:br>
            <a:r>
              <a:rPr kumimoji="1" lang="ja-JP" altLang="en-US" sz="2000" dirty="0">
                <a:solidFill>
                  <a:schemeClr val="tx1"/>
                </a:solidFill>
                <a:latin typeface="+mn-ea"/>
                <a:ea typeface="+mn-ea"/>
              </a:rPr>
              <a:t>こちらも前述の移動ツールと同様</a:t>
            </a:r>
            <a:endParaRPr kumimoji="1" lang="en-US" altLang="ja-JP" sz="2000" dirty="0">
              <a:solidFill>
                <a:schemeClr val="tx1"/>
              </a:solidFill>
              <a:latin typeface="+mn-ea"/>
              <a:ea typeface="+mn-ea"/>
            </a:endParaRPr>
          </a:p>
          <a:p>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endParaRPr kumimoji="1" lang="en-US" altLang="ja-JP" sz="2000" dirty="0">
              <a:solidFill>
                <a:schemeClr val="tx1"/>
              </a:solidFill>
              <a:latin typeface="+mn-ea"/>
            </a:endParaRPr>
          </a:p>
          <a:p>
            <a:r>
              <a:rPr kumimoji="1" lang="ja-JP" altLang="en-US" sz="2000" dirty="0">
                <a:solidFill>
                  <a:schemeClr val="tx1"/>
                </a:solidFill>
                <a:latin typeface="+mn-ea"/>
                <a:ea typeface="+mn-ea"/>
              </a:rPr>
              <a:t>こちらも同様</a:t>
            </a:r>
            <a:r>
              <a:rPr kumimoji="1" lang="en-US" altLang="ja-JP" sz="2000" b="1" u="sng" dirty="0">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a:p>
            <a:endParaRPr kumimoji="1" lang="ja-JP" altLang="en-US" dirty="0">
              <a:solidFill>
                <a:schemeClr val="tx1"/>
              </a:solidFill>
              <a:latin typeface="+mn-ea"/>
              <a:ea typeface="+mn-ea"/>
            </a:endParaRPr>
          </a:p>
        </p:txBody>
      </p:sp>
    </p:spTree>
    <p:extLst>
      <p:ext uri="{BB962C8B-B14F-4D97-AF65-F5344CB8AC3E}">
        <p14:creationId xmlns:p14="http://schemas.microsoft.com/office/powerpoint/2010/main" val="7886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7DA86E-36A5-4EDC-BA0E-0EB7E40BFCD6}"/>
              </a:ext>
            </a:extLst>
          </p:cNvPr>
          <p:cNvPicPr>
            <a:picLocks noChangeAspect="1"/>
          </p:cNvPicPr>
          <p:nvPr/>
        </p:nvPicPr>
        <p:blipFill>
          <a:blip r:embed="rId2"/>
          <a:stretch>
            <a:fillRect/>
          </a:stretch>
        </p:blipFill>
        <p:spPr>
          <a:xfrm>
            <a:off x="0" y="0"/>
            <a:ext cx="9144000" cy="4818541"/>
          </a:xfrm>
          <a:prstGeom prst="rect">
            <a:avLst/>
          </a:prstGeom>
        </p:spPr>
      </p:pic>
      <p:sp>
        <p:nvSpPr>
          <p:cNvPr id="7" name="テキスト ボックス 6">
            <a:extLst>
              <a:ext uri="{FF2B5EF4-FFF2-40B4-BE49-F238E27FC236}">
                <a16:creationId xmlns:a16="http://schemas.microsoft.com/office/drawing/2014/main" id="{28DC2251-6676-4E9C-8B82-95CAF5793280}"/>
              </a:ext>
            </a:extLst>
          </p:cNvPr>
          <p:cNvSpPr txBox="1"/>
          <p:nvPr/>
        </p:nvSpPr>
        <p:spPr>
          <a:xfrm>
            <a:off x="4800600" y="2395822"/>
            <a:ext cx="4208930"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dirty="0">
                <a:solidFill>
                  <a:schemeClr val="tx1"/>
                </a:solidFill>
              </a:rPr>
              <a:t>拡大縮小ツール</a:t>
            </a:r>
            <a:endParaRPr kumimoji="1" lang="en-US" altLang="ja-JP" sz="2000" b="1" dirty="0">
              <a:solidFill>
                <a:schemeClr val="tx1"/>
              </a:solidFill>
            </a:endParaRPr>
          </a:p>
          <a:p>
            <a:r>
              <a:rPr kumimoji="1" lang="ja-JP" altLang="en-US" sz="2000" dirty="0">
                <a:solidFill>
                  <a:schemeClr val="tx1"/>
                </a:solidFill>
              </a:rPr>
              <a:t>オブジェクトを拡大縮小するときに</a:t>
            </a:r>
            <a:endParaRPr kumimoji="1" lang="en-US" altLang="ja-JP" sz="2000" dirty="0">
              <a:solidFill>
                <a:schemeClr val="tx1"/>
              </a:solidFill>
            </a:endParaRPr>
          </a:p>
          <a:p>
            <a:r>
              <a:rPr kumimoji="1" lang="ja-JP" altLang="en-US" sz="2000" dirty="0">
                <a:solidFill>
                  <a:schemeClr val="tx1"/>
                </a:solidFill>
              </a:rPr>
              <a:t>使います。</a:t>
            </a:r>
            <a:r>
              <a:rPr kumimoji="1" lang="ja-JP" altLang="en-US" sz="2000" dirty="0">
                <a:solidFill>
                  <a:schemeClr val="tx1"/>
                </a:solidFill>
                <a:latin typeface="+mn-ea"/>
                <a:ea typeface="+mn-ea"/>
              </a:rPr>
              <a:t>こちらも前述の移動ツールと同様</a:t>
            </a:r>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r>
              <a:rPr kumimoji="1" lang="ja-JP" altLang="en-US" sz="2000" dirty="0">
                <a:solidFill>
                  <a:schemeClr val="tx1"/>
                </a:solidFill>
                <a:latin typeface="+mn-ea"/>
                <a:ea typeface="+mn-ea"/>
              </a:rPr>
              <a:t>こちらも同様</a:t>
            </a:r>
            <a:r>
              <a:rPr kumimoji="1" lang="en-US" altLang="ja-JP" sz="2000" b="1" u="sng" dirty="0" err="1">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p:txBody>
      </p:sp>
    </p:spTree>
    <p:extLst>
      <p:ext uri="{BB962C8B-B14F-4D97-AF65-F5344CB8AC3E}">
        <p14:creationId xmlns:p14="http://schemas.microsoft.com/office/powerpoint/2010/main" val="291212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6A3A0-25BC-4EB6-ACC1-A45047632A85}"/>
              </a:ext>
            </a:extLst>
          </p:cNvPr>
          <p:cNvSpPr>
            <a:spLocks noGrp="1"/>
          </p:cNvSpPr>
          <p:nvPr>
            <p:ph type="title"/>
          </p:nvPr>
        </p:nvSpPr>
        <p:spPr>
          <a:xfrm>
            <a:off x="0" y="0"/>
            <a:ext cx="8520600" cy="645000"/>
          </a:xfrm>
        </p:spPr>
        <p:txBody>
          <a:bodyPr/>
          <a:lstStyle/>
          <a:p>
            <a:r>
              <a:rPr kumimoji="1" lang="ja-JP" altLang="en-US" dirty="0"/>
              <a:t>画面レイアウト変更</a:t>
            </a:r>
          </a:p>
        </p:txBody>
      </p:sp>
      <p:pic>
        <p:nvPicPr>
          <p:cNvPr id="5" name="図 4">
            <a:extLst>
              <a:ext uri="{FF2B5EF4-FFF2-40B4-BE49-F238E27FC236}">
                <a16:creationId xmlns:a16="http://schemas.microsoft.com/office/drawing/2014/main" id="{7CB04801-6EBC-4E5E-90F5-AF458850F15E}"/>
              </a:ext>
            </a:extLst>
          </p:cNvPr>
          <p:cNvPicPr>
            <a:picLocks noChangeAspect="1"/>
          </p:cNvPicPr>
          <p:nvPr/>
        </p:nvPicPr>
        <p:blipFill>
          <a:blip r:embed="rId2"/>
          <a:stretch>
            <a:fillRect/>
          </a:stretch>
        </p:blipFill>
        <p:spPr>
          <a:xfrm>
            <a:off x="0" y="645000"/>
            <a:ext cx="7617759" cy="4307424"/>
          </a:xfrm>
          <a:prstGeom prst="rect">
            <a:avLst/>
          </a:prstGeom>
        </p:spPr>
      </p:pic>
      <p:sp>
        <p:nvSpPr>
          <p:cNvPr id="6" name="テキスト ボックス 5">
            <a:extLst>
              <a:ext uri="{FF2B5EF4-FFF2-40B4-BE49-F238E27FC236}">
                <a16:creationId xmlns:a16="http://schemas.microsoft.com/office/drawing/2014/main" id="{39F519E5-D337-418C-80F6-079E6C29A61D}"/>
              </a:ext>
            </a:extLst>
          </p:cNvPr>
          <p:cNvSpPr txBox="1"/>
          <p:nvPr/>
        </p:nvSpPr>
        <p:spPr>
          <a:xfrm>
            <a:off x="3516407" y="3443712"/>
            <a:ext cx="4034117" cy="138499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b="1" dirty="0">
                <a:solidFill>
                  <a:schemeClr val="tx1"/>
                </a:solidFill>
              </a:rPr>
              <a:t>Unity</a:t>
            </a:r>
            <a:r>
              <a:rPr kumimoji="1" lang="ja-JP" altLang="en-US" b="1" dirty="0">
                <a:solidFill>
                  <a:schemeClr val="tx1"/>
                </a:solidFill>
              </a:rPr>
              <a:t>はお好みで</a:t>
            </a:r>
            <a:br>
              <a:rPr kumimoji="1" lang="en-US" altLang="ja-JP" b="1" dirty="0">
                <a:solidFill>
                  <a:schemeClr val="tx1"/>
                </a:solidFill>
              </a:rPr>
            </a:br>
            <a:r>
              <a:rPr kumimoji="1" lang="ja-JP" altLang="en-US" b="1" dirty="0">
                <a:solidFill>
                  <a:schemeClr val="tx1"/>
                </a:solidFill>
              </a:rPr>
              <a:t>画面レイアウトを変更することができます</a:t>
            </a:r>
            <a:br>
              <a:rPr kumimoji="1" lang="en-US" altLang="ja-JP" b="1" dirty="0">
                <a:solidFill>
                  <a:schemeClr val="tx1"/>
                </a:solidFill>
              </a:rPr>
            </a:br>
            <a:r>
              <a:rPr kumimoji="1" lang="ja-JP" altLang="en-US" b="1" dirty="0">
                <a:solidFill>
                  <a:schemeClr val="tx1"/>
                </a:solidFill>
              </a:rPr>
              <a:t>僕が一番やりやすいのはこれです</a:t>
            </a:r>
            <a:br>
              <a:rPr kumimoji="1" lang="en-US" altLang="ja-JP" b="1" dirty="0">
                <a:solidFill>
                  <a:schemeClr val="tx1"/>
                </a:solidFill>
              </a:rPr>
            </a:br>
            <a:r>
              <a:rPr kumimoji="1" lang="ja-JP" altLang="en-US" b="1" dirty="0">
                <a:solidFill>
                  <a:schemeClr val="tx1"/>
                </a:solidFill>
              </a:rPr>
              <a:t>お好みで好きなようにするでもよいでしょう</a:t>
            </a:r>
            <a:endParaRPr kumimoji="1" lang="en-US" altLang="ja-JP" b="1" dirty="0">
              <a:solidFill>
                <a:schemeClr val="tx1"/>
              </a:solidFill>
            </a:endParaRPr>
          </a:p>
          <a:p>
            <a:r>
              <a:rPr kumimoji="1" lang="ja-JP" altLang="en-US" b="1" dirty="0">
                <a:solidFill>
                  <a:schemeClr val="tx1"/>
                </a:solidFill>
              </a:rPr>
              <a:t>もしぐちゃぐちゃになったら、</a:t>
            </a:r>
            <a:r>
              <a:rPr kumimoji="1" lang="ja-JP" altLang="en-US" b="1" dirty="0">
                <a:solidFill>
                  <a:srgbClr val="FF0000"/>
                </a:solidFill>
              </a:rPr>
              <a:t>赤枠</a:t>
            </a:r>
            <a:r>
              <a:rPr kumimoji="1" lang="ja-JP" altLang="en-US" b="1" dirty="0">
                <a:solidFill>
                  <a:schemeClr val="tx1"/>
                </a:solidFill>
              </a:rPr>
              <a:t>で囲んだここを</a:t>
            </a:r>
            <a:r>
              <a:rPr kumimoji="1" lang="en-US" altLang="ja-JP" b="1" dirty="0">
                <a:solidFill>
                  <a:schemeClr val="tx1"/>
                </a:solidFill>
              </a:rPr>
              <a:t>Default</a:t>
            </a:r>
            <a:r>
              <a:rPr kumimoji="1" lang="ja-JP" altLang="en-US" b="1" dirty="0">
                <a:solidFill>
                  <a:schemeClr val="tx1"/>
                </a:solidFill>
              </a:rPr>
              <a:t>にするとレイアウトが初期に戻ります。</a:t>
            </a:r>
          </a:p>
        </p:txBody>
      </p:sp>
      <p:sp>
        <p:nvSpPr>
          <p:cNvPr id="7" name="楕円 6">
            <a:extLst>
              <a:ext uri="{FF2B5EF4-FFF2-40B4-BE49-F238E27FC236}">
                <a16:creationId xmlns:a16="http://schemas.microsoft.com/office/drawing/2014/main" id="{95DEBAD6-51F7-4479-B6C4-2B447FD6D5D6}"/>
              </a:ext>
            </a:extLst>
          </p:cNvPr>
          <p:cNvSpPr/>
          <p:nvPr/>
        </p:nvSpPr>
        <p:spPr>
          <a:xfrm>
            <a:off x="7052982" y="826994"/>
            <a:ext cx="564777" cy="31600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5893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dirty="0"/>
          </a:p>
          <a:p>
            <a:pPr marL="0" lvl="0" indent="0" algn="l" rtl="0">
              <a:spcBef>
                <a:spcPts val="0"/>
              </a:spcBef>
              <a:spcAft>
                <a:spcPts val="0"/>
              </a:spcAft>
              <a:buNone/>
            </a:pPr>
            <a:endParaRPr dirty="0"/>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dirty="0"/>
          </a:p>
          <a:p>
            <a:pPr marL="0" lvl="0" indent="0" algn="l" rtl="0">
              <a:spcBef>
                <a:spcPts val="1600"/>
              </a:spcBef>
              <a:spcAft>
                <a:spcPts val="0"/>
              </a:spcAft>
              <a:buNone/>
            </a:pPr>
            <a:r>
              <a:rPr lang="ja" u="sng"/>
              <a:t>ゲームエンジンのことです。</a:t>
            </a:r>
            <a:endParaRPr u="sng" dirty="0"/>
          </a:p>
          <a:p>
            <a:pPr marL="0" lvl="0" indent="0" algn="l" rtl="0">
              <a:spcBef>
                <a:spcPts val="1600"/>
              </a:spcBef>
              <a:spcAft>
                <a:spcPts val="0"/>
              </a:spcAft>
              <a:buNone/>
            </a:pPr>
            <a:r>
              <a:rPr lang="ja" u="sng"/>
              <a:t>ゲームエンジンとは？</a:t>
            </a:r>
            <a:endParaRPr u="sng" dirty="0"/>
          </a:p>
          <a:p>
            <a:pPr marL="0" lvl="0" indent="0" algn="l" rtl="0">
              <a:spcBef>
                <a:spcPts val="1600"/>
              </a:spcBef>
              <a:spcAft>
                <a:spcPts val="0"/>
              </a:spcAft>
              <a:buNone/>
            </a:pPr>
            <a:endParaRPr u="sng" dirty="0"/>
          </a:p>
          <a:p>
            <a:pPr marL="0" lvl="0" indent="0" algn="l" rtl="0">
              <a:spcBef>
                <a:spcPts val="1600"/>
              </a:spcBef>
              <a:spcAft>
                <a:spcPts val="0"/>
              </a:spcAft>
              <a:buNone/>
            </a:pPr>
            <a:r>
              <a:rPr lang="ja"/>
              <a:t>簡単にいうとゲームを簡単に作れるツールです。</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dirty="0"/>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dirty="0"/>
          </a:p>
          <a:p>
            <a:pPr marL="0" lvl="0" indent="0" algn="l" rtl="0">
              <a:spcBef>
                <a:spcPts val="1600"/>
              </a:spcBef>
              <a:spcAft>
                <a:spcPts val="0"/>
              </a:spcAft>
              <a:buNone/>
            </a:pPr>
            <a:r>
              <a:rPr lang="ja"/>
              <a:t>・アニメーションも作れる！</a:t>
            </a:r>
            <a:endParaRPr dirty="0"/>
          </a:p>
          <a:p>
            <a:pPr marL="0" lvl="0" indent="0" algn="l" rtl="0">
              <a:spcBef>
                <a:spcPts val="1600"/>
              </a:spcBef>
              <a:spcAft>
                <a:spcPts val="1600"/>
              </a:spcAft>
              <a:buNone/>
            </a:pPr>
            <a:r>
              <a:rPr lang="ja"/>
              <a:t>・VRCHAT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dirty="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dirty="0">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dirty="0">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dirty="0">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dirty="0">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rPr>
              <a:t>オブジェクトを出してみる</a:t>
            </a:r>
            <a:endParaRPr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まずはシーンビューに立方体をだしてみよう</a:t>
            </a:r>
            <a:br>
              <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b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シーンビューは赤枠で囲んだ領域のことだよ</a:t>
            </a:r>
            <a:endPar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dirty="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dirty="0">
                <a:ln w="9525" cap="flat" cmpd="sng">
                  <a:solidFill>
                    <a:schemeClr val="dk2"/>
                  </a:solidFill>
                  <a:prstDash val="solid"/>
                  <a:round/>
                  <a:headEnd type="none" w="sm" len="sm"/>
                  <a:tailEnd type="none" w="sm" len="sm"/>
                </a:ln>
                <a:solidFill>
                  <a:srgbClr val="FFFFFF"/>
                </a:solidFill>
                <a:latin typeface="Arial"/>
              </a:rPr>
            </a:br>
            <a:r>
              <a:rPr b="0" i="0" dirty="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612</Words>
  <Application>Microsoft Office PowerPoint</Application>
  <PresentationFormat>画面に合わせる (16:9)</PresentationFormat>
  <Paragraphs>60</Paragraphs>
  <Slides>18</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18</vt:i4>
      </vt:variant>
    </vt:vector>
  </HeadingPairs>
  <TitlesOfParts>
    <vt:vector size="26" baseType="lpstr">
      <vt:lpstr>ラノベPOP v2</vt:lpstr>
      <vt:lpstr>Playfair Display</vt:lpstr>
      <vt:lpstr>けいふぉんと</vt:lpstr>
      <vt:lpstr>Arial</vt:lpstr>
      <vt:lpstr>ＭＳ Ｐゴシック</vt:lpstr>
      <vt:lpstr>Lato</vt:lpstr>
      <vt:lpstr>メイリオ</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lpstr>PowerPoint プレゼンテーション</vt:lpstr>
      <vt:lpstr>PowerPoint プレゼンテーション</vt:lpstr>
      <vt:lpstr>画面レイアウト変更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16</cp:revision>
  <dcterms:modified xsi:type="dcterms:W3CDTF">2021-03-24T04:44:16Z</dcterms:modified>
</cp:coreProperties>
</file>